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6"/>
  </p:sldMasterIdLst>
  <p:notesMasterIdLst>
    <p:notesMasterId r:id="rId29"/>
  </p:notesMasterIdLst>
  <p:handoutMasterIdLst>
    <p:handoutMasterId r:id="rId30"/>
  </p:handoutMasterIdLst>
  <p:sldIdLst>
    <p:sldId id="263" r:id="rId7"/>
    <p:sldId id="290" r:id="rId8"/>
    <p:sldId id="270" r:id="rId9"/>
    <p:sldId id="271" r:id="rId10"/>
    <p:sldId id="272" r:id="rId11"/>
    <p:sldId id="291" r:id="rId12"/>
    <p:sldId id="275" r:id="rId13"/>
    <p:sldId id="276" r:id="rId14"/>
    <p:sldId id="277" r:id="rId15"/>
    <p:sldId id="278" r:id="rId16"/>
    <p:sldId id="279" r:id="rId17"/>
    <p:sldId id="280" r:id="rId18"/>
    <p:sldId id="293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60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860A4"/>
    <a:srgbClr val="102640"/>
    <a:srgbClr val="1D4575"/>
    <a:srgbClr val="007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6624" autoAdjust="0"/>
  </p:normalViewPr>
  <p:slideViewPr>
    <p:cSldViewPr>
      <p:cViewPr>
        <p:scale>
          <a:sx n="75" d="100"/>
          <a:sy n="75" d="100"/>
        </p:scale>
        <p:origin x="-918" y="-750"/>
      </p:cViewPr>
      <p:guideLst>
        <p:guide orient="horz" pos="287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FBF0-5D12-444A-A372-F3D98ECFC1C4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63201-AA75-2F4D-9164-5C512E30C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5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E8FD3-AC49-4B82-A7E6-45B8C86AA677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DB407C-85A9-4A21-9ED6-4CB3A4280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9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MEMBERS Due Diligence conference in Newport Beach, CA this fall (September 28-30), we need a series of coordinated materials for the event. The selected theme/tagline is "Chart a New Course" which is in keeping with the new venue, its coastal location and the state of the industry. </a:t>
            </a:r>
          </a:p>
          <a:p>
            <a:endParaRPr lang="en-US" dirty="0" smtClean="0"/>
          </a:p>
          <a:p>
            <a:r>
              <a:rPr lang="en-US" dirty="0" smtClean="0"/>
              <a:t>Materials would include: </a:t>
            </a:r>
          </a:p>
          <a:p>
            <a:r>
              <a:rPr lang="en-US" dirty="0" smtClean="0"/>
              <a:t>1. Web banner for registration page (dimensions to come) </a:t>
            </a:r>
          </a:p>
          <a:p>
            <a:r>
              <a:rPr lang="en-US" dirty="0" smtClean="0"/>
              <a:t>2. PowerPoint template for the event presentations </a:t>
            </a:r>
          </a:p>
          <a:p>
            <a:r>
              <a:rPr lang="en-US" dirty="0" smtClean="0"/>
              <a:t>3. Agenda for the event </a:t>
            </a:r>
          </a:p>
          <a:p>
            <a:r>
              <a:rPr lang="en-US" dirty="0" smtClean="0"/>
              <a:t>4. Pull-up/Pop-up banners at the event </a:t>
            </a:r>
          </a:p>
          <a:p>
            <a:r>
              <a:rPr lang="en-US" dirty="0" smtClean="0"/>
              <a:t>5. General web image/banner for email and miscellaneous use </a:t>
            </a:r>
          </a:p>
          <a:p>
            <a:r>
              <a:rPr lang="en-US" dirty="0" smtClean="0"/>
              <a:t>6. Postcard invitation </a:t>
            </a:r>
          </a:p>
          <a:p>
            <a:r>
              <a:rPr lang="en-US" dirty="0" smtClean="0"/>
              <a:t>7. Thank-you note </a:t>
            </a:r>
          </a:p>
          <a:p>
            <a:r>
              <a:rPr lang="en-US" dirty="0" smtClean="0"/>
              <a:t>8. Other items yet to be determined, such as on-site signage, intro video, table/event accessories. </a:t>
            </a:r>
          </a:p>
          <a:p>
            <a:endParaRPr lang="en-US" dirty="0" smtClean="0"/>
          </a:p>
          <a:p>
            <a:r>
              <a:rPr lang="en-US" dirty="0" smtClean="0"/>
              <a:t>Essentially, we need a flexible campaign visual idea that can work across a variety of pieces and media. These could range from horizontal web banners to vertical signage. </a:t>
            </a:r>
          </a:p>
          <a:p>
            <a:endParaRPr lang="en-US" dirty="0" smtClean="0"/>
          </a:p>
          <a:p>
            <a:r>
              <a:rPr lang="en-US" dirty="0" smtClean="0"/>
              <a:t>Initial deliverables: Two campaign concepts, with one based on interesting antique nautical maps and elements...charts, navigational items. (See http://www.visuallanguage.com/collections/downloads/VL03.PDF and http://www.visuallanguage.com/collections/ for some ideas). </a:t>
            </a:r>
          </a:p>
          <a:p>
            <a:endParaRPr lang="en-US" dirty="0" smtClean="0"/>
          </a:p>
          <a:p>
            <a:r>
              <a:rPr lang="en-US" dirty="0" smtClean="0"/>
              <a:t>The other visual concept would be of the designer's choosing, but would still need to intelligently incorporate "Chart a New Course." </a:t>
            </a:r>
          </a:p>
          <a:p>
            <a:endParaRPr lang="en-US" dirty="0" smtClean="0"/>
          </a:p>
          <a:p>
            <a:r>
              <a:rPr lang="en-US" dirty="0" smtClean="0"/>
              <a:t>A few other notes: </a:t>
            </a:r>
          </a:p>
          <a:p>
            <a:r>
              <a:rPr lang="en-US" dirty="0" smtClean="0"/>
              <a:t>- Would love to meet with the designer in person to go through the components, coordinate and brainstorm a bit </a:t>
            </a:r>
          </a:p>
          <a:p>
            <a:r>
              <a:rPr lang="en-US" dirty="0" smtClean="0"/>
              <a:t>- Deadlines will vary throughout the project. First priority is a web banner for the registration page.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B407C-85A9-4A21-9ED6-4CB3A42802F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6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733800"/>
            <a:ext cx="9162288" cy="3151632"/>
          </a:xfrm>
          <a:prstGeom prst="rect">
            <a:avLst/>
          </a:prstGeom>
          <a:gradFill>
            <a:gsLst>
              <a:gs pos="1000">
                <a:schemeClr val="accent3">
                  <a:lumMod val="50000"/>
                </a:schemeClr>
              </a:gs>
              <a:gs pos="42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-11285"/>
            <a:ext cx="9144000" cy="3826452"/>
            <a:chOff x="0" y="-11285"/>
            <a:chExt cx="9144000" cy="3826452"/>
          </a:xfrm>
        </p:grpSpPr>
        <p:pic>
          <p:nvPicPr>
            <p:cNvPr id="2" name="Picture 1" descr="world ma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3812755"/>
            </a:xfrm>
            <a:prstGeom prst="rect">
              <a:avLst/>
            </a:prstGeom>
          </p:spPr>
        </p:pic>
        <p:pic>
          <p:nvPicPr>
            <p:cNvPr id="3" name="Picture 2" descr="map background.png"/>
            <p:cNvPicPr>
              <a:picLocks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-11285"/>
              <a:ext cx="4944533" cy="382645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0"/>
            <a:ext cx="123444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1000" y="6241179"/>
            <a:ext cx="4038600" cy="54062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For registered representative use only. Not for use with the general public. </a:t>
            </a:r>
          </a:p>
          <a:p>
            <a:pPr algn="l">
              <a:lnSpc>
                <a:spcPct val="90000"/>
              </a:lnSpc>
            </a:pPr>
            <a:r>
              <a: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rPr>
              <a:t>All guarantees are based on the claims-paying ability of the issuer.</a:t>
            </a:r>
          </a:p>
          <a:p>
            <a:pPr marL="171450" indent="-171450" algn="l">
              <a:lnSpc>
                <a:spcPct val="90000"/>
              </a:lnSpc>
              <a:buFont typeface="Symbol"/>
              <a:buChar char="ã"/>
            </a:pPr>
            <a:r>
              <a: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  <a:sym typeface="Symbol"/>
              </a:rPr>
              <a:t>CUNA Mutual Group 2016</a:t>
            </a:r>
          </a:p>
          <a:p>
            <a:pPr marL="0" indent="0" algn="l">
              <a:lnSpc>
                <a:spcPct val="90000"/>
              </a:lnSpc>
              <a:buFont typeface="Symbol"/>
              <a:buNone/>
            </a:pPr>
            <a:r>
              <a:rPr lang="en-US" sz="900" kern="120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  <a:sym typeface="Symbol"/>
              </a:rPr>
              <a:t>MGA-1586089.1-0916-1018</a:t>
            </a:r>
            <a:endParaRPr lang="en-US" sz="900" kern="1200" dirty="0">
              <a:solidFill>
                <a:schemeClr val="bg2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229600" cy="838200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29200"/>
            <a:ext cx="8229600" cy="76200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 descr="sta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609600" cy="5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05000" y="6553200"/>
            <a:ext cx="6423659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502400"/>
            <a:ext cx="2133600" cy="365125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575539-BFBE-477A-BDB6-9CA7B44D8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7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05000" y="6553200"/>
            <a:ext cx="6423659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502400"/>
            <a:ext cx="2133600" cy="365125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575539-BFBE-477A-BDB6-9CA7B44D8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F473-4449-4549-8E31-BBB64F611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4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6070600" cy="6886807"/>
          </a:xfrm>
          <a:custGeom>
            <a:avLst/>
            <a:gdLst>
              <a:gd name="connsiteX0" fmla="*/ 0 w 6084888"/>
              <a:gd name="connsiteY0" fmla="*/ 0 h 6858000"/>
              <a:gd name="connsiteX1" fmla="*/ 6084888 w 6084888"/>
              <a:gd name="connsiteY1" fmla="*/ 0 h 6858000"/>
              <a:gd name="connsiteX2" fmla="*/ 3160713 w 6084888"/>
              <a:gd name="connsiteY2" fmla="*/ 6858000 h 6858000"/>
              <a:gd name="connsiteX3" fmla="*/ 0 w 6084888"/>
              <a:gd name="connsiteY3" fmla="*/ 6858000 h 6858000"/>
              <a:gd name="connsiteX0" fmla="*/ 0 w 6084888"/>
              <a:gd name="connsiteY0" fmla="*/ 0 h 6858000"/>
              <a:gd name="connsiteX1" fmla="*/ 6084888 w 6084888"/>
              <a:gd name="connsiteY1" fmla="*/ 0 h 6858000"/>
              <a:gd name="connsiteX2" fmla="*/ 3204738 w 6084888"/>
              <a:gd name="connsiteY2" fmla="*/ 6837589 h 6858000"/>
              <a:gd name="connsiteX3" fmla="*/ 0 w 6084888"/>
              <a:gd name="connsiteY3" fmla="*/ 6858000 h 6858000"/>
              <a:gd name="connsiteX4" fmla="*/ 0 w 6084888"/>
              <a:gd name="connsiteY4" fmla="*/ 0 h 6858000"/>
              <a:gd name="connsiteX0" fmla="*/ 0 w 5996839"/>
              <a:gd name="connsiteY0" fmla="*/ 0 h 6858000"/>
              <a:gd name="connsiteX1" fmla="*/ 5996839 w 5996839"/>
              <a:gd name="connsiteY1" fmla="*/ 0 h 6858000"/>
              <a:gd name="connsiteX2" fmla="*/ 3204738 w 5996839"/>
              <a:gd name="connsiteY2" fmla="*/ 6837589 h 6858000"/>
              <a:gd name="connsiteX3" fmla="*/ 0 w 5996839"/>
              <a:gd name="connsiteY3" fmla="*/ 6858000 h 6858000"/>
              <a:gd name="connsiteX4" fmla="*/ 0 w 5996839"/>
              <a:gd name="connsiteY4" fmla="*/ 0 h 6858000"/>
              <a:gd name="connsiteX0" fmla="*/ 0 w 5996839"/>
              <a:gd name="connsiteY0" fmla="*/ 20411 h 6858000"/>
              <a:gd name="connsiteX1" fmla="*/ 5996839 w 5996839"/>
              <a:gd name="connsiteY1" fmla="*/ 0 h 6858000"/>
              <a:gd name="connsiteX2" fmla="*/ 3204738 w 5996839"/>
              <a:gd name="connsiteY2" fmla="*/ 6837589 h 6858000"/>
              <a:gd name="connsiteX3" fmla="*/ 0 w 5996839"/>
              <a:gd name="connsiteY3" fmla="*/ 6858000 h 6858000"/>
              <a:gd name="connsiteX4" fmla="*/ 0 w 5996839"/>
              <a:gd name="connsiteY4" fmla="*/ 20411 h 6858000"/>
              <a:gd name="connsiteX0" fmla="*/ 0 w 5996839"/>
              <a:gd name="connsiteY0" fmla="*/ 20411 h 6858000"/>
              <a:gd name="connsiteX1" fmla="*/ 5996839 w 5996839"/>
              <a:gd name="connsiteY1" fmla="*/ 0 h 6858000"/>
              <a:gd name="connsiteX2" fmla="*/ 3204738 w 5996839"/>
              <a:gd name="connsiteY2" fmla="*/ 6837589 h 6858000"/>
              <a:gd name="connsiteX3" fmla="*/ 0 w 5996839"/>
              <a:gd name="connsiteY3" fmla="*/ 6858000 h 6858000"/>
              <a:gd name="connsiteX4" fmla="*/ 0 w 5996839"/>
              <a:gd name="connsiteY4" fmla="*/ 20411 h 6858000"/>
              <a:gd name="connsiteX0" fmla="*/ 0 w 5996839"/>
              <a:gd name="connsiteY0" fmla="*/ 20411 h 6888401"/>
              <a:gd name="connsiteX1" fmla="*/ 5996839 w 5996839"/>
              <a:gd name="connsiteY1" fmla="*/ 0 h 6888401"/>
              <a:gd name="connsiteX2" fmla="*/ 3229829 w 5996839"/>
              <a:gd name="connsiteY2" fmla="*/ 6888401 h 6888401"/>
              <a:gd name="connsiteX3" fmla="*/ 0 w 5996839"/>
              <a:gd name="connsiteY3" fmla="*/ 6858000 h 6888401"/>
              <a:gd name="connsiteX4" fmla="*/ 0 w 5996839"/>
              <a:gd name="connsiteY4" fmla="*/ 20411 h 6888401"/>
              <a:gd name="connsiteX0" fmla="*/ 0 w 5996839"/>
              <a:gd name="connsiteY0" fmla="*/ 20411 h 6888401"/>
              <a:gd name="connsiteX1" fmla="*/ 5996839 w 5996839"/>
              <a:gd name="connsiteY1" fmla="*/ 0 h 6888401"/>
              <a:gd name="connsiteX2" fmla="*/ 3179646 w 5996839"/>
              <a:gd name="connsiteY2" fmla="*/ 6888401 h 6888401"/>
              <a:gd name="connsiteX3" fmla="*/ 0 w 5996839"/>
              <a:gd name="connsiteY3" fmla="*/ 6858000 h 6888401"/>
              <a:gd name="connsiteX4" fmla="*/ 0 w 5996839"/>
              <a:gd name="connsiteY4" fmla="*/ 20411 h 688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839" h="6888401">
                <a:moveTo>
                  <a:pt x="0" y="20411"/>
                </a:moveTo>
                <a:lnTo>
                  <a:pt x="5996839" y="0"/>
                </a:lnTo>
                <a:lnTo>
                  <a:pt x="3179646" y="6888401"/>
                </a:lnTo>
                <a:lnTo>
                  <a:pt x="0" y="6858000"/>
                </a:lnTo>
                <a:lnTo>
                  <a:pt x="0" y="204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4901" y="3276600"/>
            <a:ext cx="3365500" cy="29337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02336" indent="0" algn="ctr">
              <a:buNone/>
              <a:defRPr sz="1800"/>
            </a:lvl2pPr>
            <a:lvl3pPr marL="804672" indent="0" algn="ctr">
              <a:buNone/>
              <a:defRPr sz="1600"/>
            </a:lvl3pPr>
            <a:lvl4pPr marL="1207008" indent="0" algn="ctr">
              <a:buNone/>
              <a:defRPr sz="1400"/>
            </a:lvl4pPr>
            <a:lvl5pPr marL="1609344" indent="0" algn="ctr">
              <a:buNone/>
              <a:defRPr sz="1400"/>
            </a:lvl5pPr>
            <a:lvl6pPr marL="2011680" indent="0" algn="ctr">
              <a:buNone/>
              <a:defRPr sz="1400"/>
            </a:lvl6pPr>
            <a:lvl7pPr marL="2414016" indent="0" algn="ctr">
              <a:buNone/>
              <a:defRPr sz="1400"/>
            </a:lvl7pPr>
            <a:lvl8pPr marL="2816352" indent="0" algn="ctr">
              <a:buNone/>
              <a:defRPr sz="1400"/>
            </a:lvl8pPr>
            <a:lvl9pPr marL="3218688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08344" y="2527299"/>
            <a:ext cx="3449069" cy="69487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200400" y="0"/>
            <a:ext cx="2895600" cy="6858000"/>
            <a:chOff x="3200400" y="0"/>
            <a:chExt cx="2895600" cy="6858000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3200400" y="0"/>
              <a:ext cx="2895600" cy="6858000"/>
            </a:xfrm>
            <a:prstGeom prst="line">
              <a:avLst/>
            </a:prstGeom>
            <a:ln w="6350" cmpd="sng">
              <a:solidFill>
                <a:schemeClr val="accent3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H="1">
              <a:off x="4241800" y="2641600"/>
              <a:ext cx="739987" cy="1752600"/>
            </a:xfrm>
            <a:prstGeom prst="line">
              <a:avLst/>
            </a:prstGeom>
            <a:ln w="6350" cmpd="sng">
              <a:solidFill>
                <a:schemeClr val="accent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63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10000" cy="5156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3505200" cy="5156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F473-4449-4549-8E31-BBB64F611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601459"/>
            <a:ext cx="2337110" cy="4571772"/>
          </a:xfrm>
          <a:prstGeom prst="rect">
            <a:avLst/>
          </a:prstGeom>
        </p:spPr>
        <p:txBody>
          <a:bodyPr vert="horz" lIns="40234" tIns="20117" rIns="40234" bIns="20117" rtlCol="0">
            <a:normAutofit/>
          </a:bodyPr>
          <a:lstStyle>
            <a:lvl1pPr>
              <a:defRPr lang="en-GB" sz="2000" dirty="0" smtClean="0"/>
            </a:lvl1pPr>
            <a:lvl2pPr>
              <a:defRPr lang="en-GB" sz="1800" dirty="0" smtClean="0"/>
            </a:lvl2pPr>
            <a:lvl3pPr>
              <a:defRPr lang="en-GB" sz="1600" dirty="0" smtClean="0"/>
            </a:lvl3pPr>
            <a:lvl4pPr marL="914400" indent="-165100">
              <a:defRPr lang="en-GB" sz="1400" dirty="0" smtClean="0"/>
            </a:lvl4pPr>
            <a:lvl5pPr marL="914400" indent="-165100">
              <a:defRPr lang="en-US" sz="1400" dirty="0" smtClean="0"/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072929" y="1600428"/>
            <a:ext cx="2337110" cy="4571772"/>
          </a:xfrm>
          <a:prstGeom prst="rect">
            <a:avLst/>
          </a:prstGeom>
        </p:spPr>
        <p:txBody>
          <a:bodyPr vert="horz" lIns="40234" tIns="20117" rIns="40234" bIns="20117" rtlCol="0">
            <a:normAutofit/>
          </a:bodyPr>
          <a:lstStyle>
            <a:lvl1pPr>
              <a:defRPr lang="en-GB" sz="2000" dirty="0" smtClean="0"/>
            </a:lvl1pPr>
            <a:lvl2pPr>
              <a:defRPr lang="en-GB" sz="1800" dirty="0" smtClean="0"/>
            </a:lvl2pPr>
            <a:lvl3pPr>
              <a:defRPr lang="en-GB" sz="1600" dirty="0" smtClean="0"/>
            </a:lvl3pPr>
            <a:lvl4pPr marL="914400" indent="-165100">
              <a:defRPr lang="en-GB" sz="1400" dirty="0" smtClean="0"/>
            </a:lvl4pPr>
            <a:lvl5pPr marL="914400" indent="-165100">
              <a:defRPr lang="en-US" dirty="0" smtClean="0"/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marL="914400" lvl="3" indent="-165100"/>
            <a:r>
              <a:rPr lang="en-GB" dirty="0" smtClean="0"/>
              <a:t>Fourth level</a:t>
            </a:r>
          </a:p>
          <a:p>
            <a:pPr marL="914400" lvl="4" indent="-165100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49963" y="1600428"/>
            <a:ext cx="2337110" cy="4571772"/>
          </a:xfrm>
          <a:prstGeom prst="rect">
            <a:avLst/>
          </a:prstGeom>
        </p:spPr>
        <p:txBody>
          <a:bodyPr vert="horz" lIns="40234" tIns="20117" rIns="40234" bIns="20117" rtlCol="0">
            <a:normAutofit/>
          </a:bodyPr>
          <a:lstStyle>
            <a:lvl1pPr>
              <a:defRPr lang="en-GB" sz="2000" dirty="0" smtClean="0"/>
            </a:lvl1pPr>
            <a:lvl2pPr>
              <a:defRPr lang="en-GB" sz="1800" dirty="0" smtClean="0"/>
            </a:lvl2pPr>
            <a:lvl3pPr>
              <a:defRPr lang="en-GB" sz="1600" dirty="0" smtClean="0"/>
            </a:lvl3pPr>
            <a:lvl4pPr marL="914400" indent="-114300">
              <a:defRPr lang="en-GB" sz="1400" dirty="0" smtClean="0"/>
            </a:lvl4pPr>
            <a:lvl5pPr marL="914400" indent="-114300">
              <a:defRPr lang="en-US" dirty="0" smtClean="0"/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marL="914400" lvl="3" indent="-165100"/>
            <a:r>
              <a:rPr lang="en-GB" dirty="0" smtClean="0"/>
              <a:t>Fourth level</a:t>
            </a:r>
          </a:p>
          <a:p>
            <a:pPr marL="914400" lvl="4" indent="-165100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2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57201" y="1143000"/>
            <a:ext cx="2343150" cy="457200"/>
          </a:xfrm>
        </p:spPr>
        <p:txBody>
          <a:bodyPr vert="horz" wrap="square" lIns="89999" tIns="46799" rIns="89999" bIns="46799" rtlCol="0" anchor="ctr" anchorCtr="0">
            <a:noAutofit/>
          </a:bodyPr>
          <a:lstStyle>
            <a:lvl1pPr marL="0" indent="0" algn="ctr" defTabSz="908578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GB" sz="1800" b="1" i="0" kern="1200" dirty="0" smtClean="0">
                <a:solidFill>
                  <a:schemeClr val="accent3"/>
                </a:solidFill>
                <a:latin typeface="+mn-lt"/>
                <a:ea typeface="+mn-ea"/>
                <a:cs typeface="DIN-Medium"/>
              </a:defRPr>
            </a:lvl1pPr>
            <a:lvl2pPr marL="4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Point 1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067050" y="1143000"/>
            <a:ext cx="2343150" cy="457200"/>
          </a:xfrm>
        </p:spPr>
        <p:txBody>
          <a:bodyPr vert="horz" wrap="square" lIns="89999" tIns="46799" rIns="89999" bIns="46799" rtlCol="0" anchor="ctr" anchorCtr="0">
            <a:noAutofit/>
          </a:bodyPr>
          <a:lstStyle>
            <a:lvl1pPr marL="1782572" indent="-1782572" algn="ctr">
              <a:buNone/>
              <a:defRPr lang="en-US" sz="1800" b="1" baseline="0" dirty="0">
                <a:solidFill>
                  <a:schemeClr val="accent3"/>
                </a:solidFill>
                <a:latin typeface="+mn-lt"/>
                <a:cs typeface="DIN-Medium"/>
              </a:defRPr>
            </a:lvl1pPr>
          </a:lstStyle>
          <a:p>
            <a:pPr marL="0" lvl="0" indent="0" algn="ctr" defTabSz="908578">
              <a:spcBef>
                <a:spcPts val="0"/>
              </a:spcBef>
            </a:pPr>
            <a:r>
              <a:rPr lang="en-US" dirty="0" smtClean="0"/>
              <a:t>Point 2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638800" y="1143000"/>
            <a:ext cx="2343150" cy="457200"/>
          </a:xfrm>
        </p:spPr>
        <p:txBody>
          <a:bodyPr vert="horz" wrap="square" lIns="89999" tIns="46799" rIns="89999" bIns="46799" rtlCol="0" anchor="ctr" anchorCtr="0">
            <a:noAutofit/>
          </a:bodyPr>
          <a:lstStyle>
            <a:lvl1pPr marL="1782572" indent="-1782572" algn="ctr">
              <a:buNone/>
              <a:defRPr lang="en-US" sz="1800" b="1" baseline="0" dirty="0">
                <a:solidFill>
                  <a:schemeClr val="accent3"/>
                </a:solidFill>
                <a:latin typeface="+mn-lt"/>
                <a:cs typeface="DIN-Medium"/>
              </a:defRPr>
            </a:lvl1pPr>
          </a:lstStyle>
          <a:p>
            <a:pPr marL="0" lvl="0" indent="0" algn="ctr" defTabSz="908578">
              <a:spcBef>
                <a:spcPts val="0"/>
              </a:spcBef>
            </a:pPr>
            <a:r>
              <a:rPr lang="en-US" dirty="0" smtClean="0"/>
              <a:t>Point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304F473-4449-4549-8E31-BBB64F611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9" y="1600200"/>
            <a:ext cx="3715995" cy="4533900"/>
          </a:xfrm>
          <a:prstGeom prst="rect">
            <a:avLst/>
          </a:prstGeom>
        </p:spPr>
        <p:txBody>
          <a:bodyPr vert="horz" lIns="40234" tIns="20117" rIns="40234" bIns="20117" rtlCol="0">
            <a:normAutofit/>
          </a:bodyPr>
          <a:lstStyle>
            <a:lvl1pPr>
              <a:defRPr lang="en-GB" sz="18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86839" y="1600200"/>
            <a:ext cx="3715995" cy="4572000"/>
          </a:xfrm>
          <a:prstGeom prst="rect">
            <a:avLst/>
          </a:prstGeom>
        </p:spPr>
        <p:txBody>
          <a:bodyPr vert="horz" lIns="40234" tIns="20117" rIns="40234" bIns="20117" rtlCol="0">
            <a:normAutofit/>
          </a:bodyPr>
          <a:lstStyle>
            <a:lvl1pPr>
              <a:defRPr lang="en-GB" sz="18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457201" y="1181100"/>
            <a:ext cx="3743325" cy="342900"/>
          </a:xfrm>
        </p:spPr>
        <p:txBody>
          <a:bodyPr vert="horz" wrap="square" lIns="89999" tIns="46799" rIns="89999" bIns="46799" rtlCol="0" anchor="ctr" anchorCtr="0">
            <a:noAutofit/>
          </a:bodyPr>
          <a:lstStyle>
            <a:lvl1pPr marL="0" indent="0" algn="ctr" defTabSz="908578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GB" sz="1800" b="1" i="0" kern="1200" dirty="0" smtClean="0">
                <a:solidFill>
                  <a:schemeClr val="accent3"/>
                </a:solidFill>
                <a:latin typeface="+mn-lt"/>
                <a:ea typeface="+mn-ea"/>
                <a:cs typeface="DIN-Medium"/>
              </a:defRPr>
            </a:lvl1pPr>
            <a:lvl2pPr marL="4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267200" y="1181100"/>
            <a:ext cx="3714750" cy="342900"/>
          </a:xfrm>
        </p:spPr>
        <p:txBody>
          <a:bodyPr vert="horz" wrap="square" lIns="89999" tIns="46799" rIns="89999" bIns="46799" rtlCol="0" anchor="ctr" anchorCtr="0">
            <a:noAutofit/>
          </a:bodyPr>
          <a:lstStyle>
            <a:lvl1pPr marL="1782572" indent="-1782572" algn="ctr">
              <a:buNone/>
              <a:defRPr lang="en-US" sz="1800" b="1" baseline="0" dirty="0">
                <a:solidFill>
                  <a:schemeClr val="accent3"/>
                </a:solidFill>
                <a:latin typeface="+mn-lt"/>
                <a:cs typeface="DIN-Medium"/>
              </a:defRPr>
            </a:lvl1pPr>
          </a:lstStyle>
          <a:p>
            <a:r>
              <a:rPr lang="en-US" dirty="0" smtClean="0"/>
              <a:t>Sub Title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304F473-4449-4549-8E31-BBB64F611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stion_key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6" b="12733"/>
          <a:stretch/>
        </p:blipFill>
        <p:spPr>
          <a:xfrm>
            <a:off x="0" y="0"/>
            <a:ext cx="9144000" cy="29387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575539-BFBE-477A-BDB6-9CA7B44D8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57200" y="4114799"/>
            <a:ext cx="3429000" cy="198120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0" indent="0" algn="l">
              <a:buNone/>
              <a:defRPr sz="1600"/>
            </a:lvl2pPr>
            <a:lvl3pPr marL="0" indent="0" algn="l"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457202" y="3733800"/>
            <a:ext cx="3657598" cy="304801"/>
          </a:xfrm>
        </p:spPr>
        <p:txBody>
          <a:bodyPr vert="horz" wrap="square" lIns="89999" tIns="46799" rIns="89999" bIns="46799" rtlCol="0" anchor="ctr" anchorCtr="0">
            <a:noAutofit/>
          </a:bodyPr>
          <a:lstStyle>
            <a:lvl1pPr marL="0" indent="0" algn="l" defTabSz="908578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GB" sz="1600" b="1" i="0" strike="noStrike" kern="1200" dirty="0" smtClean="0">
                <a:solidFill>
                  <a:schemeClr val="accent3"/>
                </a:solidFill>
                <a:latin typeface="+mn-lt"/>
                <a:ea typeface="+mn-ea"/>
                <a:cs typeface="DIN-Medium"/>
              </a:defRPr>
            </a:lvl1pPr>
            <a:lvl2pPr marL="4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-8467" y="0"/>
            <a:ext cx="9150880" cy="2895599"/>
          </a:xfrm>
        </p:spPr>
        <p:txBody>
          <a:bodyPr anchor="ctr">
            <a:normAutofit/>
          </a:bodyPr>
          <a:lstStyle>
            <a:lvl1pPr marL="0" marR="0" indent="0" algn="ctr" defTabSz="9143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GB" dirty="0"/>
              <a:t>Click icon to add picture and send to back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048000"/>
            <a:ext cx="3810000" cy="609600"/>
          </a:xfrm>
        </p:spPr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pic>
        <p:nvPicPr>
          <p:cNvPr id="34" name="Picture 33" descr="map background.png"/>
          <p:cNvPicPr>
            <a:picLocks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642"/>
          <a:stretch/>
        </p:blipFill>
        <p:spPr>
          <a:xfrm>
            <a:off x="7352784" y="0"/>
            <a:ext cx="1791216" cy="6894576"/>
          </a:xfrm>
          <a:prstGeom prst="rect">
            <a:avLst/>
          </a:prstGeom>
        </p:spPr>
      </p:pic>
      <p:cxnSp>
        <p:nvCxnSpPr>
          <p:cNvPr id="35" name="Elbow Connector 34"/>
          <p:cNvCxnSpPr/>
          <p:nvPr userDrawn="1"/>
        </p:nvCxnSpPr>
        <p:spPr>
          <a:xfrm>
            <a:off x="457200" y="228600"/>
            <a:ext cx="8152892" cy="685800"/>
          </a:xfrm>
          <a:prstGeom prst="bentConnector4">
            <a:avLst>
              <a:gd name="adj1" fmla="val -156"/>
              <a:gd name="adj2" fmla="val 120987"/>
            </a:avLst>
          </a:prstGeom>
          <a:ln w="6350" cmpd="sng">
            <a:solidFill>
              <a:schemeClr val="accent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ompass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8" r="-1"/>
          <a:stretch/>
        </p:blipFill>
        <p:spPr>
          <a:xfrm>
            <a:off x="8305800" y="762000"/>
            <a:ext cx="608583" cy="533400"/>
          </a:xfrm>
          <a:prstGeom prst="rect">
            <a:avLst/>
          </a:prstGeom>
        </p:spPr>
      </p:pic>
      <p:cxnSp>
        <p:nvCxnSpPr>
          <p:cNvPr id="37" name="Elbow Connector 36"/>
          <p:cNvCxnSpPr>
            <a:endCxn id="36" idx="3"/>
          </p:cNvCxnSpPr>
          <p:nvPr userDrawn="1"/>
        </p:nvCxnSpPr>
        <p:spPr>
          <a:xfrm flipV="1">
            <a:off x="5638800" y="1028700"/>
            <a:ext cx="3275583" cy="5478463"/>
          </a:xfrm>
          <a:prstGeom prst="bentConnector3">
            <a:avLst>
              <a:gd name="adj1" fmla="val 96511"/>
            </a:avLst>
          </a:prstGeom>
          <a:ln w="6350" cmpd="sng">
            <a:solidFill>
              <a:schemeClr val="accent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381000" y="6241179"/>
            <a:ext cx="4038600" cy="54062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kern="120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For registered representative use only. Not for use with the general public. </a:t>
            </a:r>
          </a:p>
          <a:p>
            <a:pPr algn="l">
              <a:lnSpc>
                <a:spcPct val="90000"/>
              </a:lnSpc>
            </a:pPr>
            <a:r>
              <a:rPr lang="en-US" sz="900" kern="120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All guarantees are based on the claims-paying ability of the issuer.</a:t>
            </a:r>
          </a:p>
          <a:p>
            <a:pPr algn="l">
              <a:lnSpc>
                <a:spcPct val="90000"/>
              </a:lnSpc>
            </a:pPr>
            <a:r>
              <a:rPr lang="en-US" sz="900" kern="120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  <a:sym typeface="Symbol"/>
              </a:rPr>
              <a:t> CUNA Mutual Group 2015</a:t>
            </a:r>
            <a:endParaRPr lang="en-US" sz="900" kern="1200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9" name="Picture 38" descr="members 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00801"/>
            <a:ext cx="69886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6576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3657600" cy="4144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4213" y="1219200"/>
            <a:ext cx="3506787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981200"/>
            <a:ext cx="3505199" cy="4144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4F473-4449-4549-8E31-BBB64F6115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8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05000" y="6553200"/>
            <a:ext cx="6423659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502400"/>
            <a:ext cx="2133600" cy="365125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575539-BFBE-477A-BDB6-9CA7B44D8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 background.png"/>
          <p:cNvPicPr>
            <a:picLocks/>
          </p:cNvPicPr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642"/>
          <a:stretch/>
        </p:blipFill>
        <p:spPr>
          <a:xfrm>
            <a:off x="7352784" y="0"/>
            <a:ext cx="1791216" cy="68945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5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42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000" y="6241179"/>
            <a:ext cx="4038600" cy="54062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800" kern="120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For registered representative use only. Not for use with the general public. </a:t>
            </a:r>
          </a:p>
          <a:p>
            <a:pPr algn="l">
              <a:lnSpc>
                <a:spcPct val="90000"/>
              </a:lnSpc>
            </a:pPr>
            <a:r>
              <a:rPr lang="en-US" sz="800" kern="120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All guarantees are based on the claims-paying ability of the issuer.</a:t>
            </a:r>
          </a:p>
          <a:p>
            <a:pPr algn="l">
              <a:lnSpc>
                <a:spcPct val="90000"/>
              </a:lnSpc>
            </a:pPr>
            <a:r>
              <a:rPr lang="en-US" sz="800" kern="120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  <a:sym typeface="Symbol"/>
              </a:rPr>
              <a:t> CUNA Mutual Group 2016</a:t>
            </a:r>
            <a:endParaRPr lang="en-US" sz="800" kern="1200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F473-4449-4549-8E31-BBB64F61150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Elbow Connector 15"/>
          <p:cNvCxnSpPr/>
          <p:nvPr userDrawn="1"/>
        </p:nvCxnSpPr>
        <p:spPr>
          <a:xfrm>
            <a:off x="457200" y="228600"/>
            <a:ext cx="8152892" cy="685800"/>
          </a:xfrm>
          <a:prstGeom prst="bentConnector4">
            <a:avLst>
              <a:gd name="adj1" fmla="val -156"/>
              <a:gd name="adj2" fmla="val 120987"/>
            </a:avLst>
          </a:prstGeom>
          <a:ln w="6350" cmpd="sng">
            <a:solidFill>
              <a:schemeClr val="accent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ompass.psd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8" r="-1"/>
          <a:stretch/>
        </p:blipFill>
        <p:spPr>
          <a:xfrm>
            <a:off x="8305800" y="762000"/>
            <a:ext cx="608583" cy="533400"/>
          </a:xfrm>
          <a:prstGeom prst="rect">
            <a:avLst/>
          </a:prstGeom>
        </p:spPr>
      </p:pic>
      <p:cxnSp>
        <p:nvCxnSpPr>
          <p:cNvPr id="24" name="Elbow Connector 23"/>
          <p:cNvCxnSpPr>
            <a:stCxn id="6" idx="3"/>
            <a:endCxn id="23" idx="3"/>
          </p:cNvCxnSpPr>
          <p:nvPr userDrawn="1"/>
        </p:nvCxnSpPr>
        <p:spPr>
          <a:xfrm flipV="1">
            <a:off x="5638800" y="1028700"/>
            <a:ext cx="3275583" cy="5478463"/>
          </a:xfrm>
          <a:prstGeom prst="bentConnector3">
            <a:avLst>
              <a:gd name="adj1" fmla="val 96511"/>
            </a:avLst>
          </a:prstGeom>
          <a:ln w="6350" cmpd="sng">
            <a:solidFill>
              <a:schemeClr val="accent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embers 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00801"/>
            <a:ext cx="69886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9" r:id="rId5"/>
    <p:sldLayoutId id="2147483658" r:id="rId6"/>
    <p:sldLayoutId id="2147483661" r:id="rId7"/>
    <p:sldLayoutId id="2147483653" r:id="rId8"/>
    <p:sldLayoutId id="2147483654" r:id="rId9"/>
    <p:sldLayoutId id="2147483655" r:id="rId10"/>
    <p:sldLayoutId id="214748366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001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1600" kern="1200">
          <a:solidFill>
            <a:srgbClr val="B790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rinkerbiddl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221873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Drinker Biddle &amp; Reath, LLP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382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Inside Capitol Hill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DOL’s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Fiduciary Ruling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82296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Fred Reish, ESQ.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33672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419100" y="2438400"/>
            <a:ext cx="7772399" cy="124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0" dirty="0"/>
              <a:t> </a:t>
            </a:r>
            <a:r>
              <a:rPr lang="en-US" sz="2200" i="0" dirty="0" smtClean="0"/>
              <a:t>. . . without regard to the financial or other interests of the  advisor, Financial Institution or any Affiliate, Related Entity, or other party.</a:t>
            </a:r>
            <a:endParaRPr lang="en-US" sz="22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4939843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Duty of loyalty.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Interest Standard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ontinued . . 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Prudent Process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77834" y="1981200"/>
            <a:ext cx="7451766" cy="79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144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</a:rPr>
              <a:t>An informed and reasoned decision, applying: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89576" y="2590800"/>
            <a:ext cx="665902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ClrTx/>
              <a:buFont typeface="Arial" pitchFamily="34" charset="0"/>
              <a:buChar char="•"/>
            </a:pPr>
            <a:r>
              <a:rPr lang="en-US" sz="2200" i="0" dirty="0">
                <a:solidFill>
                  <a:prstClr val="black"/>
                </a:solidFill>
              </a:rPr>
              <a:t>Generally accepted investment theories; and</a:t>
            </a:r>
          </a:p>
          <a:p>
            <a:pPr marL="342900" indent="-342900">
              <a:spcAft>
                <a:spcPts val="2400"/>
              </a:spcAft>
              <a:buClrTx/>
              <a:buFont typeface="Arial" pitchFamily="34" charset="0"/>
              <a:buChar char="•"/>
            </a:pPr>
            <a:r>
              <a:rPr lang="en-US" sz="2200" i="0" dirty="0">
                <a:solidFill>
                  <a:prstClr val="black"/>
                </a:solidFill>
              </a:rPr>
              <a:t>Prevailing investment industry practices.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724399"/>
            <a:ext cx="974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738546"/>
            <a:ext cx="79274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of compliance.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“Retirement” investor.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8460" y="1676400"/>
            <a:ext cx="7772400" cy="609600"/>
          </a:xfrm>
        </p:spPr>
        <p:txBody>
          <a:bodyPr/>
          <a:lstStyle/>
          <a:p>
            <a:r>
              <a:rPr lang="en-US" dirty="0"/>
              <a:t>Both ERISA and the Code prohibit fiduciary advice: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Prohibited Transaction Rules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237878" y="24384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2400"/>
              </a:spcAft>
              <a:buClr>
                <a:srgbClr val="0076C0"/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that results in receipt of compensation by the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“advisor”*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from a party other than the plan; or</a:t>
            </a:r>
          </a:p>
          <a:p>
            <a:pPr algn="just" eaLnBrk="1" hangingPunct="1">
              <a:spcAft>
                <a:spcPts val="2400"/>
              </a:spcAft>
              <a:buClr>
                <a:srgbClr val="0076C0"/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where the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“advisor”*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causes himself to receive a benefit (</a:t>
            </a:r>
            <a:r>
              <a:rPr lang="en-US" sz="2200" i="1" dirty="0">
                <a:solidFill>
                  <a:prstClr val="black"/>
                </a:solidFill>
                <a:latin typeface="Arial" charset="0"/>
                <a:cs typeface="Arial" charset="0"/>
              </a:rPr>
              <a:t>e.g.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, compensation).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752485" y="4453636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1800"/>
              </a:spcAft>
              <a:buClr>
                <a:srgbClr val="0076C0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*“advisor” 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includes affiliates.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4762" y="5194300"/>
            <a:ext cx="1573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1160" y="52705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76C0"/>
              </a:buClr>
            </a:pPr>
            <a:r>
              <a:rPr lang="en-US" sz="2200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Compensation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: Money or monetary value.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65134" y="1549400"/>
            <a:ext cx="7451766" cy="79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144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</a:rPr>
              <a:t>Evolution, not revolution: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61504" y="2057400"/>
            <a:ext cx="665902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ClrTx/>
              <a:buFont typeface="Arial" pitchFamily="34" charset="0"/>
              <a:buChar char="•"/>
            </a:pPr>
            <a:r>
              <a:rPr lang="en-US" sz="2200" i="0" dirty="0" smtClean="0">
                <a:solidFill>
                  <a:prstClr val="black"/>
                </a:solidFill>
              </a:rPr>
              <a:t>Best interest standard of care.</a:t>
            </a:r>
          </a:p>
          <a:p>
            <a:pPr marL="342900" indent="-342900">
              <a:spcAft>
                <a:spcPts val="2400"/>
              </a:spcAft>
              <a:buClrTx/>
              <a:buFont typeface="Arial" pitchFamily="34" charset="0"/>
              <a:buChar char="•"/>
            </a:pPr>
            <a:r>
              <a:rPr lang="en-US" sz="2200" i="0" dirty="0" smtClean="0">
                <a:solidFill>
                  <a:prstClr val="black"/>
                </a:solidFill>
              </a:rPr>
              <a:t>Prohibited transaction exemptions.</a:t>
            </a:r>
          </a:p>
          <a:p>
            <a:pPr marL="342900" indent="-342900" algn="l">
              <a:spcAft>
                <a:spcPts val="2400"/>
              </a:spcAft>
              <a:buClrTx/>
              <a:buFont typeface="Arial" pitchFamily="34" charset="0"/>
              <a:buChar char="•"/>
            </a:pPr>
            <a:r>
              <a:rPr lang="en-US" sz="2200" i="0" dirty="0" smtClean="0">
                <a:solidFill>
                  <a:prstClr val="black"/>
                </a:solidFill>
              </a:rPr>
              <a:t>Fee-based versus commission-based  compensation.</a:t>
            </a:r>
          </a:p>
          <a:p>
            <a:pPr marL="342900" indent="-342900" algn="l">
              <a:spcAft>
                <a:spcPts val="2400"/>
              </a:spcAft>
              <a:buClrTx/>
              <a:buFont typeface="Arial" pitchFamily="34" charset="0"/>
              <a:buChar char="•"/>
            </a:pPr>
            <a:r>
              <a:rPr lang="en-US" sz="2200" i="0" dirty="0" smtClean="0">
                <a:solidFill>
                  <a:prstClr val="black"/>
                </a:solidFill>
              </a:rPr>
              <a:t>Reasonable compensation.</a:t>
            </a:r>
            <a:endParaRPr lang="en-US" sz="2200" i="0" dirty="0">
              <a:solidFill>
                <a:prstClr val="black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65134" y="5257800"/>
            <a:ext cx="7451766" cy="79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144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</a:rPr>
              <a:t>Evolution of products and services. 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Conflict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772400" cy="9144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i="0" dirty="0" smtClean="0"/>
              <a:t>Advisors have two alternatives for compliance: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123169" y="2398667"/>
            <a:ext cx="465923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i="0" dirty="0" smtClean="0"/>
              <a:t>Eliminating conflicts of interest: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460403" y="2913772"/>
            <a:ext cx="4498573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100"/>
              </a:lnSpc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i="0" dirty="0" smtClean="0"/>
              <a:t>“pure” level fee</a:t>
            </a: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i="0" dirty="0" smtClean="0"/>
              <a:t>offsets</a:t>
            </a: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i="0" dirty="0" smtClean="0"/>
              <a:t>pay-overs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123169" y="4227467"/>
            <a:ext cx="465923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200" i="0" dirty="0" smtClean="0"/>
              <a:t>Use of exemptions: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497843" y="4763869"/>
            <a:ext cx="4498573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100"/>
              </a:lnSpc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i="0" dirty="0" smtClean="0"/>
              <a:t>84-24</a:t>
            </a: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i="0" dirty="0" smtClean="0"/>
              <a:t>BICE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3746500" y="4763869"/>
            <a:ext cx="533400" cy="7255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2015" y="4843071"/>
            <a:ext cx="354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Roles of advisor and financial institution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34579"/>
            <a:ext cx="7772400" cy="533400"/>
          </a:xfrm>
        </p:spPr>
        <p:txBody>
          <a:bodyPr/>
          <a:lstStyle/>
          <a:p>
            <a:r>
              <a:rPr lang="en-US" dirty="0" smtClean="0"/>
              <a:t>Prohibited transaction exemptions: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Fiduciary Regulation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951277" y="2244179"/>
            <a:ext cx="6922325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 algn="just">
              <a:lnSpc>
                <a:spcPct val="100000"/>
              </a:lnSpc>
              <a:spcAft>
                <a:spcPts val="1800"/>
              </a:spcAft>
              <a:buClr>
                <a:srgbClr val="0076C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PTE 84-24 for insurance contracts and fixed-rate annuity contracts.</a:t>
            </a:r>
          </a:p>
          <a:p>
            <a:pPr marL="344488" lvl="1" indent="-344488" algn="just">
              <a:lnSpc>
                <a:spcPct val="100000"/>
              </a:lnSpc>
              <a:spcAft>
                <a:spcPts val="1800"/>
              </a:spcAft>
              <a:buClr>
                <a:srgbClr val="0076C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Best Interest Contract Exemption (BICE) for all investments and insurance products (including fixed indexed and variable annuities).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629" y="483497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855663" algn="l"/>
              </a:tabLst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Applicability date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April 10, 2017 (but certain BICE conditions delayed until January 1, 2018).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7848600" cy="990600"/>
          </a:xfrm>
        </p:spPr>
        <p:txBody>
          <a:bodyPr/>
          <a:lstStyle/>
          <a:p>
            <a:r>
              <a:rPr lang="en-US" dirty="0"/>
              <a:t>Major conditions for exemption for insurance </a:t>
            </a:r>
            <a:r>
              <a:rPr lang="en-US" dirty="0" smtClean="0"/>
              <a:t>commissions: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PTCE 84-24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838127" y="2387600"/>
            <a:ext cx="74676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36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dvisor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must act in best interest of plan or IRA.</a:t>
            </a:r>
          </a:p>
          <a:p>
            <a:pPr algn="just" eaLnBrk="1" hangingPunct="1">
              <a:spcAft>
                <a:spcPts val="36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Statements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must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not be misleading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Aft>
                <a:spcPts val="36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Compensation (</a:t>
            </a:r>
            <a:r>
              <a:rPr lang="en-US" sz="2200" i="1" dirty="0">
                <a:solidFill>
                  <a:prstClr val="black"/>
                </a:solidFill>
                <a:latin typeface="Arial" charset="0"/>
                <a:cs typeface="Arial" charset="0"/>
              </a:rPr>
              <a:t>e.g.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, commissions) must be reasonable for services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en-US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286198" y="4852719"/>
            <a:ext cx="4676284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100"/>
              </a:lnSpc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en-US" sz="2200" i="0" dirty="0" smtClean="0"/>
              <a:t>Importance of services.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PTCE 84-24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143000" y="2209800"/>
            <a:ext cx="67921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03225" indent="-403225" algn="just" eaLnBrk="1" hangingPunct="1">
              <a:spcAft>
                <a:spcPts val="42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Commissions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must be disclosed.</a:t>
            </a:r>
          </a:p>
          <a:p>
            <a:pPr marL="403225" indent="-403225" algn="just" eaLnBrk="1" hangingPunct="1">
              <a:spcAft>
                <a:spcPts val="42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Charges, surrender fees, etc., must be disclosed.</a:t>
            </a:r>
          </a:p>
          <a:p>
            <a:pPr marL="403225" indent="-403225" algn="just" eaLnBrk="1" hangingPunct="1">
              <a:spcAft>
                <a:spcPts val="42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Transaction must be approved in writing.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4112" y="1676400"/>
            <a:ext cx="7642047" cy="685800"/>
          </a:xfrm>
        </p:spPr>
        <p:txBody>
          <a:bodyPr/>
          <a:lstStyle/>
          <a:p>
            <a:r>
              <a:rPr lang="en-US" dirty="0"/>
              <a:t>BICE has a number of </a:t>
            </a:r>
            <a:r>
              <a:rPr lang="en-US" dirty="0" smtClean="0"/>
              <a:t>requirements; some of the most significant are: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BIC Exemption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911593" y="2590800"/>
            <a:ext cx="72984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3000"/>
              </a:spcAft>
              <a:buClr>
                <a:srgbClr val="0076C0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A written contract for an IRA (or plan not covered by ERISA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),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or written disclosure for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an ERISA retirement plan,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before a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transaction.</a:t>
            </a:r>
            <a:endParaRPr lang="en-US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1320024" y="3771900"/>
            <a:ext cx="6641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2400"/>
              </a:spcAft>
              <a:buClr>
                <a:srgbClr val="002846"/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he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contract is between the “financial institution” and the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retirement investor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Aft>
                <a:spcPts val="2400"/>
              </a:spcAft>
              <a:buClr>
                <a:srgbClr val="002846"/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he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contract or disclosure must acknowledge fiduciary status.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5153" y="5741719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. . .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BIC Exemption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980203" y="18034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he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contract or disclosure agrees to “Impartial Conduct Standards,” including adherence to Best Interest standard and limiting compensation to reasonable amounts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 eaLnBrk="1" hangingPunct="1">
              <a:spcAft>
                <a:spcPts val="1200"/>
              </a:spcAft>
              <a:buClr>
                <a:schemeClr val="tx1"/>
              </a:buClr>
            </a:pPr>
            <a:endParaRPr lang="en-US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agreement must affirmatively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warrant conduct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by the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advisor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and the financial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institution.</a:t>
            </a:r>
          </a:p>
          <a:p>
            <a:pPr marL="0" indent="0" algn="just" eaLnBrk="1" hangingPunct="1">
              <a:spcAft>
                <a:spcPts val="1200"/>
              </a:spcAft>
              <a:buClr>
                <a:schemeClr val="tx1"/>
              </a:buClr>
            </a:pPr>
            <a:endParaRPr lang="en-US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charset="0"/>
              </a:rPr>
              <a:t>contract must be signed, or the disclosure made, no later than point-of-sale, but the provisions must be retroactive.</a:t>
            </a:r>
          </a:p>
          <a:p>
            <a:pPr algn="just"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endParaRPr lang="en-US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ontinued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. 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227417" y="3175000"/>
            <a:ext cx="676318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6C0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Importance of services. </a:t>
            </a:r>
            <a:endParaRPr lang="en-US" sz="22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275413" y="4381500"/>
            <a:ext cx="676318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6C0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Advisor compensation issues. 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543800" cy="4267200"/>
          </a:xfrm>
        </p:spPr>
        <p:txBody>
          <a:bodyPr/>
          <a:lstStyle/>
          <a:p>
            <a:r>
              <a:rPr lang="en-US" dirty="0" smtClean="0"/>
              <a:t>Where are we?</a:t>
            </a:r>
          </a:p>
          <a:p>
            <a:endParaRPr lang="en-US" dirty="0"/>
          </a:p>
          <a:p>
            <a:r>
              <a:rPr lang="en-US" u="sng" dirty="0" smtClean="0"/>
              <a:t>and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How did we get here?</a:t>
            </a:r>
          </a:p>
          <a:p>
            <a:endParaRPr lang="en-US" dirty="0"/>
          </a:p>
          <a:p>
            <a:r>
              <a:rPr lang="en-US" dirty="0" smtClean="0"/>
              <a:t>Political statements versus operational activities.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DOL’s Fiduciary Guidance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63700"/>
            <a:ext cx="7989618" cy="609600"/>
          </a:xfrm>
        </p:spPr>
        <p:txBody>
          <a:bodyPr/>
          <a:lstStyle/>
          <a:p>
            <a:r>
              <a:rPr lang="en-US" dirty="0" smtClean="0"/>
              <a:t>Fiduciary advice includes: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Distributions and Rollovers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916558" y="2425700"/>
            <a:ext cx="707306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144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i="1" dirty="0" smtClean="0"/>
              <a:t>“. . . recommendations with respect </a:t>
            </a:r>
            <a:r>
              <a:rPr lang="en-US" sz="2200" i="1" dirty="0"/>
              <a:t>to rollovers, transfers, </a:t>
            </a:r>
            <a:r>
              <a:rPr lang="en-US" sz="2200" i="1" dirty="0" smtClean="0"/>
              <a:t>or distributions </a:t>
            </a:r>
            <a:r>
              <a:rPr lang="en-US" sz="2200" i="1" dirty="0"/>
              <a:t>from a plan or </a:t>
            </a:r>
            <a:r>
              <a:rPr lang="en-US" sz="2200" i="1" dirty="0" smtClean="0"/>
              <a:t>IRA, including </a:t>
            </a:r>
            <a:r>
              <a:rPr lang="en-US" sz="2200" i="1" dirty="0"/>
              <a:t>whether, in what amount, </a:t>
            </a:r>
            <a:r>
              <a:rPr lang="en-US" sz="2200" i="1" dirty="0" smtClean="0"/>
              <a:t>in what </a:t>
            </a:r>
            <a:r>
              <a:rPr lang="en-US" sz="2200" i="1" dirty="0"/>
              <a:t>form, and to what destination </a:t>
            </a:r>
            <a:r>
              <a:rPr lang="en-US" sz="2200" i="1" dirty="0" smtClean="0"/>
              <a:t>such a </a:t>
            </a:r>
            <a:r>
              <a:rPr lang="en-US" sz="2200" i="1" dirty="0"/>
              <a:t>rollover, transfer, or </a:t>
            </a:r>
            <a:r>
              <a:rPr lang="en-US" sz="2200" i="1" dirty="0" smtClean="0"/>
              <a:t>distribution should </a:t>
            </a:r>
            <a:r>
              <a:rPr lang="en-US" sz="2200" i="1" dirty="0"/>
              <a:t>be made;”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542652" y="5016500"/>
            <a:ext cx="80679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76C0"/>
              </a:buClr>
            </a:pPr>
            <a:r>
              <a:rPr lang="en-US" sz="2200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Note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Recommendation versus education.</a:t>
            </a:r>
            <a:endParaRPr lang="en-US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7042" y="304800"/>
            <a:ext cx="7795258" cy="590595"/>
          </a:xfrm>
        </p:spPr>
        <p:txBody>
          <a:bodyPr/>
          <a:lstStyle/>
          <a:p>
            <a:r>
              <a:rPr lang="en-US" dirty="0" smtClean="0"/>
              <a:t>Recommendations of Rollovers and Transfers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762000" y="1854202"/>
            <a:ext cx="7086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Best interest considerations for plan distributions and rollovers.</a:t>
            </a:r>
          </a:p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Best interest considerations for transfers of IRAs.</a:t>
            </a:r>
          </a:p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Prohibited transaction exemptions:</a:t>
            </a:r>
            <a:endParaRPr lang="en-US" sz="220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19249" y="3987801"/>
            <a:ext cx="7010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PTE 84-24.</a:t>
            </a:r>
          </a:p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Level Fee Fiduciary (BICE-lite).</a:t>
            </a:r>
          </a:p>
          <a:p>
            <a:pPr marL="344488" lvl="1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BICE.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609600" cy="58321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47800" y="1761135"/>
            <a:ext cx="9144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/>
              <a:t> CALIFORNIA  |  DELAWARE  |  ILLINOIS  |  NEW JERSEY</a:t>
            </a:r>
          </a:p>
          <a:p>
            <a:pPr algn="ctr">
              <a:lnSpc>
                <a:spcPct val="120000"/>
              </a:lnSpc>
            </a:pPr>
            <a:r>
              <a:rPr lang="en-US" sz="1200" dirty="0"/>
              <a:t>NEW YORK  |  PENNSYLVANIA  |  WASHINGTON DC  |  WISCONSIN</a:t>
            </a:r>
          </a:p>
          <a:p>
            <a:pPr algn="ctr"/>
            <a:endParaRPr lang="en-US" sz="1200" dirty="0"/>
          </a:p>
          <a:p>
            <a:pPr algn="ctr"/>
            <a:r>
              <a:rPr lang="en-US" sz="900" dirty="0"/>
              <a:t>© </a:t>
            </a:r>
            <a:r>
              <a:rPr lang="en-US" sz="900" dirty="0" smtClean="0"/>
              <a:t>2016 </a:t>
            </a:r>
            <a:r>
              <a:rPr lang="en-US" sz="900" dirty="0"/>
              <a:t>Drinker Biddle &amp; Reath LLP  |  All rights reserved.</a:t>
            </a:r>
          </a:p>
          <a:p>
            <a:pPr algn="ctr"/>
            <a:r>
              <a:rPr lang="en-US" sz="900" dirty="0"/>
              <a:t>A Delaware limited liability partnership</a:t>
            </a:r>
          </a:p>
        </p:txBody>
      </p:sp>
      <p:pic>
        <p:nvPicPr>
          <p:cNvPr id="6" name="Picture 5" descr="http://www.drinkerbiddle.com/Templates/media/images/people/reish-f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3144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09800" y="4038600"/>
            <a:ext cx="472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2000" b="1" dirty="0"/>
              <a:t>FRED REISH</a:t>
            </a:r>
            <a:r>
              <a:rPr lang="en-US" sz="1600" dirty="0"/>
              <a:t>, </a:t>
            </a:r>
            <a:r>
              <a:rPr lang="en-US" sz="1400" dirty="0"/>
              <a:t>ESQ.</a:t>
            </a:r>
            <a:br>
              <a:rPr lang="en-US" sz="1400" dirty="0"/>
            </a:br>
            <a:r>
              <a:rPr lang="en-US" sz="1200" dirty="0"/>
              <a:t>1800 Century Park East, Suite </a:t>
            </a:r>
            <a:r>
              <a:rPr lang="en-US" sz="1200" dirty="0" smtClean="0"/>
              <a:t>1500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Los Angeles, CA 90067 </a:t>
            </a:r>
          </a:p>
          <a:p>
            <a:pPr algn="ctr"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1200" dirty="0"/>
              <a:t>(310) 203-4047</a:t>
            </a:r>
            <a:br>
              <a:rPr lang="en-US" sz="1200" dirty="0"/>
            </a:br>
            <a:r>
              <a:rPr lang="en-US" sz="1200" dirty="0"/>
              <a:t>(310) 229-1285 [fax</a:t>
            </a:r>
            <a:r>
              <a:rPr lang="en-US" sz="1200" dirty="0" smtClean="0"/>
              <a:t>]</a:t>
            </a:r>
          </a:p>
          <a:p>
            <a:pPr algn="ctr"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 smtClean="0"/>
              <a:t>Fred.Reish@DBR.com</a:t>
            </a:r>
            <a:endParaRPr lang="en-US" sz="1000" dirty="0"/>
          </a:p>
          <a:p>
            <a:pPr algn="ctr" eaLnBrk="1" hangingPunct="1">
              <a:buClr>
                <a:srgbClr val="FF9900"/>
              </a:buClr>
              <a:buFont typeface="Arial" charset="0"/>
              <a:buNone/>
            </a:pPr>
            <a:r>
              <a:rPr lang="en-US" sz="1000" dirty="0"/>
              <a:t>www.linkedin.com/in/fredreish</a:t>
            </a:r>
          </a:p>
          <a:p>
            <a:pPr algn="ctr" eaLnBrk="1" hangingPunct="1">
              <a:buClr>
                <a:srgbClr val="FF9900"/>
              </a:buClr>
            </a:pPr>
            <a:r>
              <a:rPr lang="en-US" sz="1000" dirty="0" smtClean="0">
                <a:hlinkClick r:id="rId4"/>
              </a:rPr>
              <a:t>www.drinkerbiddle.com</a:t>
            </a:r>
            <a:endParaRPr lang="en-US" sz="1000" dirty="0" smtClean="0"/>
          </a:p>
          <a:p>
            <a:pPr algn="ctr" eaLnBrk="1" hangingPunct="1">
              <a:buClr>
                <a:srgbClr val="FF9900"/>
              </a:buClr>
            </a:pPr>
            <a:r>
              <a:rPr lang="en-US" sz="1000" cap="small" dirty="0" smtClean="0"/>
              <a:t>Follow Fred on Twitter @fredreish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53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7620000" cy="4267200"/>
          </a:xfrm>
        </p:spPr>
        <p:txBody>
          <a:bodyPr/>
          <a:lstStyle/>
          <a:p>
            <a:r>
              <a:rPr lang="en-US" dirty="0" smtClean="0"/>
              <a:t>The Department of Labor’s fiduciary guidance covers recommendations of investments and insurance products to IRAs, retirement plans, and participants.</a:t>
            </a:r>
          </a:p>
          <a:p>
            <a:endParaRPr lang="en-US" dirty="0"/>
          </a:p>
          <a:p>
            <a:r>
              <a:rPr lang="en-US" dirty="0" smtClean="0"/>
              <a:t>The guidance also applies to recommendations to plan participants to take distributions and roll over to IRAs, and to IRA owners to transfer or withdraw money from their IRAs.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Applicability date</a:t>
            </a:r>
            <a:r>
              <a:rPr lang="en-US" dirty="0" smtClean="0"/>
              <a:t>: April 10, 2017.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DOL’s Fiduciary Guidance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8868" y="1594427"/>
            <a:ext cx="8077200" cy="566057"/>
          </a:xfrm>
        </p:spPr>
        <p:txBody>
          <a:bodyPr/>
          <a:lstStyle/>
          <a:p>
            <a:r>
              <a:rPr lang="en-US" dirty="0" smtClean="0"/>
              <a:t>An advisor gives fiduciary advice if: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Fiduciary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085603" y="2314533"/>
            <a:ext cx="6883730" cy="83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The advisor provides a plan, participant or IRA owner, for compensation, direct or indirect:</a:t>
            </a:r>
          </a:p>
          <a:p>
            <a:pPr marL="342900" indent="-342900" algn="l">
              <a:spcAft>
                <a:spcPts val="1200"/>
              </a:spcAft>
              <a:buFont typeface="Wingdings" pitchFamily="2" charset="2"/>
              <a:buChar char="Ø"/>
            </a:pPr>
            <a:endParaRPr lang="en-US" sz="220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207326" y="3217388"/>
            <a:ext cx="6350330" cy="83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r>
              <a:rPr lang="en-US" sz="2200" dirty="0" smtClean="0"/>
              <a:t>a “recommendation” about buying, selling or holding investments;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5642" y="5080000"/>
            <a:ext cx="1364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. . .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Fiduciary</a:t>
            </a: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261598" y="1969984"/>
            <a:ext cx="6400800" cy="83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a recommendation about the management of investment property, including:</a:t>
            </a:r>
            <a:endParaRPr lang="en-US" sz="22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642598" y="2805214"/>
            <a:ext cx="5943600" cy="83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investment policies or strategies.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portfolio composition.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selection of fiduciary advisors.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selection of account types.</a:t>
            </a:r>
            <a:endParaRPr lang="en-US" sz="22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261598" y="4713184"/>
            <a:ext cx="6400800" cy="83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a recommendation about rollovers, transfers or distributions from a plan or IRA.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4300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ontinued . . 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43800" cy="4267200"/>
          </a:xfrm>
        </p:spPr>
        <p:txBody>
          <a:bodyPr/>
          <a:lstStyle/>
          <a:p>
            <a:r>
              <a:rPr lang="en-US" dirty="0" smtClean="0"/>
              <a:t>The recommendation is . . . directed to a specific recipient.</a:t>
            </a:r>
          </a:p>
          <a:p>
            <a:endParaRPr lang="en-US" dirty="0"/>
          </a:p>
          <a:p>
            <a:r>
              <a:rPr lang="en-US" dirty="0"/>
              <a:t>A “recommendation” is a communication that, </a:t>
            </a:r>
            <a:r>
              <a:rPr lang="en-US" dirty="0" smtClean="0"/>
              <a:t>“would </a:t>
            </a:r>
            <a:r>
              <a:rPr lang="en-US" dirty="0"/>
              <a:t>reasonably be viewed as a suggestion that the advice recipient engage in or refrain from taking a particular course of action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Fiduciary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96200" cy="1219200"/>
          </a:xfrm>
        </p:spPr>
        <p:txBody>
          <a:bodyPr/>
          <a:lstStyle/>
          <a:p>
            <a:r>
              <a:rPr lang="en-US" dirty="0"/>
              <a:t>The regulation will cause most common investment </a:t>
            </a:r>
            <a:r>
              <a:rPr lang="en-US" dirty="0" smtClean="0"/>
              <a:t>practices to </a:t>
            </a:r>
            <a:r>
              <a:rPr lang="en-US" dirty="0"/>
              <a:t>plans and IRAs </a:t>
            </a:r>
            <a:r>
              <a:rPr lang="en-US" dirty="0" smtClean="0"/>
              <a:t>to </a:t>
            </a:r>
            <a:r>
              <a:rPr lang="en-US" dirty="0"/>
              <a:t>be classified as fiduciary investment advice, implicating the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Changes to Definition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209800" y="2971800"/>
            <a:ext cx="5383917" cy="79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76C0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144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</a:rPr>
              <a:t>Duty of loyalty</a:t>
            </a:r>
          </a:p>
          <a:p>
            <a:pPr marL="344488" indent="-344488" algn="l"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</a:rPr>
              <a:t>Duty of prudence</a:t>
            </a:r>
          </a:p>
          <a:p>
            <a:pPr marL="344488" indent="-344488" algn="l"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</a:rPr>
              <a:t>Duty for reasonable </a:t>
            </a:r>
            <a:r>
              <a:rPr lang="en-US" sz="2200" dirty="0" smtClean="0">
                <a:solidFill>
                  <a:prstClr val="black"/>
                </a:solidFill>
              </a:rPr>
              <a:t>compensation: Services</a:t>
            </a:r>
          </a:p>
          <a:p>
            <a:pPr marL="344488" indent="-344488">
              <a:spcAft>
                <a:spcPts val="5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</a:rPr>
              <a:t>Duty </a:t>
            </a:r>
            <a:r>
              <a:rPr lang="en-US" sz="2200" dirty="0">
                <a:solidFill>
                  <a:prstClr val="black"/>
                </a:solidFill>
              </a:rPr>
              <a:t>for reasonable costs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457200" y="1676400"/>
            <a:ext cx="7772400" cy="13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0" dirty="0" smtClean="0"/>
              <a:t>Fiduciary advice must satisfy the “best interest” standard of care</a:t>
            </a:r>
            <a:r>
              <a:rPr lang="en-US" sz="2200" i="0" dirty="0"/>
              <a:t>:</a:t>
            </a:r>
            <a:endParaRPr lang="en-US" sz="2200" i="0" dirty="0" smtClean="0"/>
          </a:p>
          <a:p>
            <a:endParaRPr lang="en-US" sz="2200" i="0" dirty="0" smtClean="0"/>
          </a:p>
          <a:p>
            <a:r>
              <a:rPr lang="en-US" sz="2200" i="0" dirty="0" smtClean="0"/>
              <a:t>Investment advice is in the “best interest” of a retirement </a:t>
            </a:r>
            <a:r>
              <a:rPr lang="en-US" sz="2200" i="0" dirty="0"/>
              <a:t>i</a:t>
            </a:r>
            <a:r>
              <a:rPr lang="en-US" sz="2200" i="0" dirty="0" smtClean="0"/>
              <a:t>nvestor when the fiduciary advisor “acts with the care, skill, prudence, and diligence under the circumstances then prevailing that a </a:t>
            </a:r>
            <a:r>
              <a:rPr lang="en-US" sz="2200" b="1" i="0" dirty="0" smtClean="0">
                <a:solidFill>
                  <a:srgbClr val="00B050"/>
                </a:solidFill>
              </a:rPr>
              <a:t>prudent person </a:t>
            </a:r>
            <a:r>
              <a:rPr lang="en-US" sz="2200" i="0" dirty="0" smtClean="0"/>
              <a:t>acting in a like capacity and familiar with such matters would use in the conduct of an enterprise </a:t>
            </a:r>
            <a:r>
              <a:rPr lang="en-US" sz="2200" b="1" i="0" dirty="0" smtClean="0">
                <a:solidFill>
                  <a:srgbClr val="00B050"/>
                </a:solidFill>
              </a:rPr>
              <a:t>of a like character and with like aims</a:t>
            </a:r>
            <a:r>
              <a:rPr lang="en-US" sz="2200" i="0" dirty="0" smtClean="0"/>
              <a:t>, . . .” </a:t>
            </a:r>
            <a:endParaRPr lang="en-US" sz="22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7103342" y="594360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. . .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66" y="5112070"/>
            <a:ext cx="8016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Roles of “financial institution” and advisor. 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Interest Standard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444500" y="2362200"/>
            <a:ext cx="7772400" cy="124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6C0"/>
              </a:buClr>
              <a:buFont typeface="Wingdings" pitchFamily="2" charset="2"/>
              <a:buNone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763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lnSpc>
                <a:spcPct val="120000"/>
              </a:lnSpc>
              <a:spcBef>
                <a:spcPts val="91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0" dirty="0" smtClean="0"/>
              <a:t>. . . based on the investment objectives, risk tolerance, financial circumstances, and needs of the </a:t>
            </a:r>
            <a:r>
              <a:rPr lang="en-US" sz="2200" i="0" dirty="0"/>
              <a:t>r</a:t>
            </a:r>
            <a:r>
              <a:rPr lang="en-US" sz="2200" i="0" dirty="0" smtClean="0"/>
              <a:t>etirement investor, . . . </a:t>
            </a:r>
            <a:endParaRPr lang="en-US" sz="220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4432756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Individualized to the investor.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Interest Standard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21920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ontinued . . 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9342" y="5461169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. . .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Inside Capitol Hill and the DOL’s Fiduciary Ruling – September 29,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F4037"/>
      </a:accent1>
      <a:accent2>
        <a:srgbClr val="66232D"/>
      </a:accent2>
      <a:accent3>
        <a:srgbClr val="CE9047"/>
      </a:accent3>
      <a:accent4>
        <a:srgbClr val="B79069"/>
      </a:accent4>
      <a:accent5>
        <a:srgbClr val="BEA789"/>
      </a:accent5>
      <a:accent6>
        <a:srgbClr val="2A6187"/>
      </a:accent6>
      <a:hlink>
        <a:srgbClr val="3C6418"/>
      </a:hlink>
      <a:folHlink>
        <a:srgbClr val="C8B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1 xmlns="a4e917ef-c6b3-4715-8913-056fd0774a9a" xsi:nil="true"/>
    <b69cf210fb3149f298d00214c8533c35 xmlns="a4e917ef-c6b3-4715-8913-056fd0774a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CUNA Mutual Group</TermName>
          <TermId xmlns="http://schemas.microsoft.com/office/infopath/2007/PartnerControls">74e77e47-65a4-4d7d-bf1b-c634eb105ae5</TermId>
        </TermInfo>
      </Terms>
    </b69cf210fb3149f298d00214c8533c35>
    <TaxCatchAll xmlns="a4e917ef-c6b3-4715-8913-056fd0774a9a">
      <Value>2</Value>
      <Value>1</Value>
    </TaxCatchAll>
    <k20da900848a4ddb8607858312baa358 xmlns="a4e917ef-c6b3-4715-8913-056fd0774a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Investments</TermName>
          <TermId xmlns="http://schemas.microsoft.com/office/infopath/2007/PartnerControls">cbc6b74a-15b1-4650-959e-e21378213cda</TermId>
        </TermInfo>
      </Terms>
    </k20da900848a4ddb8607858312baa358>
    <_dlc_DocId xmlns="a4e917ef-c6b3-4715-8913-056fd0774a9a">PROD-67-9228</_dlc_DocId>
    <_dlc_DocIdUrl xmlns="a4e917ef-c6b3-4715-8913-056fd0774a9a">
      <Url>https://dept/sites/CBSI/AdvExc/Team/_layouts/DocIdRedir.aspx?ID=PROD-67-9228</Url>
      <Description>PROD-67-9228</Description>
    </_dlc_DocIdUrl>
  </documentManagement>
</p:properties>
</file>

<file path=customXml/item2.xml><?xml version="1.0" encoding="utf-8"?>
<?mso-contentType ?>
<SharedContentType xmlns="Microsoft.SharePoint.Taxonomy.ContentTypeSync" SourceId="58a98c7b-627b-4eab-918b-6d30ae05f6d6" ContentTypeId="0x01010066BF74469AD0D44A80DA592608EA1F1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pt Doc" ma:contentTypeID="0x01010066BF74469AD0D44A80DA592608EA1F1900333D8123B9D1EB47B952D7D7CEF36758" ma:contentTypeVersion="0" ma:contentTypeDescription="" ma:contentTypeScope="" ma:versionID="ebce8ae7da320373315133518f950d56">
  <xsd:schema xmlns:xsd="http://www.w3.org/2001/XMLSchema" xmlns:xs="http://www.w3.org/2001/XMLSchema" xmlns:p="http://schemas.microsoft.com/office/2006/metadata/properties" xmlns:ns2="a4e917ef-c6b3-4715-8913-056fd0774a9a" targetNamespace="http://schemas.microsoft.com/office/2006/metadata/properties" ma:root="true" ma:fieldsID="d80badc404e0fd9e6aa1c299b1fdf97d" ns2:_="">
    <xsd:import namespace="a4e917ef-c6b3-4715-8913-056fd0774a9a"/>
    <xsd:element name="properties">
      <xsd:complexType>
        <xsd:sequence>
          <xsd:element name="documentManagement">
            <xsd:complexType>
              <xsd:all>
                <xsd:element ref="ns2:Notes1" minOccurs="0"/>
                <xsd:element ref="ns2:k20da900848a4ddb8607858312baa358" minOccurs="0"/>
                <xsd:element ref="ns2:TaxCatchAll" minOccurs="0"/>
                <xsd:element ref="ns2:TaxCatchAllLabel" minOccurs="0"/>
                <xsd:element ref="ns2:b69cf210fb3149f298d00214c8533c35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917ef-c6b3-4715-8913-056fd0774a9a" elementFormDefault="qualified">
    <xsd:import namespace="http://schemas.microsoft.com/office/2006/documentManagement/types"/>
    <xsd:import namespace="http://schemas.microsoft.com/office/infopath/2007/PartnerControls"/>
    <xsd:element name="Notes1" ma:index="8" nillable="true" ma:displayName="Notes" ma:internalName="Notes1">
      <xsd:simpleType>
        <xsd:restriction base="dms:Text">
          <xsd:maxLength value="255"/>
        </xsd:restriction>
      </xsd:simpleType>
    </xsd:element>
    <xsd:element name="k20da900848a4ddb8607858312baa358" ma:index="9" nillable="true" ma:taxonomy="true" ma:internalName="k20da900848a4ddb8607858312baa358" ma:taxonomyFieldName="Business_x0020_Function" ma:displayName="Business Function" ma:default="2;#Investments|cbc6b74a-15b1-4650-959e-e21378213cda" ma:fieldId="{420da900-848a-4ddb-8607-858312baa358}" ma:sspId="58a98c7b-627b-4eab-918b-6d30ae05f6d6" ma:termSetId="ff51d22f-0065-4efe-84c3-bd7b04ccc2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d6000380-6f56-444f-b302-ef25ebb5bf67}" ma:internalName="TaxCatchAll" ma:showField="CatchAllData" ma:web="318b5de9-7465-4f73-8089-3645737e1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d6000380-6f56-444f-b302-ef25ebb5bf67}" ma:internalName="TaxCatchAllLabel" ma:readOnly="true" ma:showField="CatchAllDataLabel" ma:web="318b5de9-7465-4f73-8089-3645737e1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69cf210fb3149f298d00214c8533c35" ma:index="13" ma:taxonomy="true" ma:internalName="b69cf210fb3149f298d00214c8533c35" ma:taxonomyFieldName="Entity" ma:displayName="Legal Entity" ma:readOnly="false" ma:default="1;#CUNA Mutual Group|74e77e47-65a4-4d7d-bf1b-c634eb105ae5" ma:fieldId="{b69cf210-fb31-49f2-98d0-0214c8533c35}" ma:sspId="58a98c7b-627b-4eab-918b-6d30ae05f6d6" ma:termSetId="f47182de-cf5e-4102-9db0-b973e52242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99A3E17-0369-4B18-862E-954DE2752689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a4e917ef-c6b3-4715-8913-056fd0774a9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07F6AB-D16F-49D9-A526-35CD50A572B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BBF0C9C-1939-4207-B2AF-D39A165A8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e917ef-c6b3-4715-8913-056fd0774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72255B6-DE80-4239-9362-6705AC6B1D9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A888E8B-B2C6-4E44-9C81-3466F727F80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1595</Words>
  <Application>Microsoft Office PowerPoint</Application>
  <PresentationFormat>On-screen Show (4:3)</PresentationFormat>
  <Paragraphs>200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Inside Capitol Hill and the DOL’s Fiduciary Ruling</vt:lpstr>
      <vt:lpstr>The DOL’s Fiduciary Guidance</vt:lpstr>
      <vt:lpstr>The DOL’s Fiduciary Guidance</vt:lpstr>
      <vt:lpstr>Definition of Fiduciary</vt:lpstr>
      <vt:lpstr>Definition of Fiduciary</vt:lpstr>
      <vt:lpstr>Definition of Fiduciary</vt:lpstr>
      <vt:lpstr>Impact of Changes to Definition</vt:lpstr>
      <vt:lpstr>Best Interest Standard</vt:lpstr>
      <vt:lpstr>Best Interest Standard</vt:lpstr>
      <vt:lpstr>Best Interest Standard </vt:lpstr>
      <vt:lpstr>A Prudent Process</vt:lpstr>
      <vt:lpstr>Prohibited Transaction Rules</vt:lpstr>
      <vt:lpstr>Impact of the Changes</vt:lpstr>
      <vt:lpstr>Considerations for Conflict</vt:lpstr>
      <vt:lpstr>Fiduciary Regulation</vt:lpstr>
      <vt:lpstr>PTCE 84-24</vt:lpstr>
      <vt:lpstr>PTCE 84-24</vt:lpstr>
      <vt:lpstr>The BIC Exemption</vt:lpstr>
      <vt:lpstr>The BIC Exemption</vt:lpstr>
      <vt:lpstr>Distributions and Rollovers</vt:lpstr>
      <vt:lpstr>Recommendations of Rollovers and Transfers</vt:lpstr>
      <vt:lpstr>PowerPoint Presentation</vt:lpstr>
    </vt:vector>
  </TitlesOfParts>
  <Company>CUNA Mutual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Billmann, Andrew H.</dc:creator>
  <cp:lastModifiedBy>Leary, Christa L.</cp:lastModifiedBy>
  <cp:revision>75</cp:revision>
  <cp:lastPrinted>2016-08-15T19:57:28Z</cp:lastPrinted>
  <dcterms:created xsi:type="dcterms:W3CDTF">2015-08-24T18:45:49Z</dcterms:created>
  <dcterms:modified xsi:type="dcterms:W3CDTF">2016-09-08T14:22:49Z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0x01010066BF74469AD0D44A80DA592608EA1F1900333D8123B9D1EB47B952D7D7CEF36758</vt:lpwstr>
  </property>
  <property fmtid="{D5CDD505-2E9C-101B-9397-08002B2CF9AE}" pid="3" name="_dlc_DocIdItemGuid">
    <vt:lpwstr>eacafe98-4dbf-47c1-b853-0138f59124d5</vt:lpwstr>
  </property>
  <property fmtid="{D5CDD505-2E9C-101B-9397-08002B2CF9AE}" pid="4" name="Entity">
    <vt:lpwstr>1;#CUNA Mutual Group|74e77e47-65a4-4d7d-bf1b-c634eb105ae5</vt:lpwstr>
  </property>
  <property fmtid="{D5CDD505-2E9C-101B-9397-08002B2CF9AE}" pid="5" name="Business_x0020_Function">
    <vt:lpwstr>2;#Investments|cbc6b74a-15b1-4650-959e-e21378213cda</vt:lpwstr>
  </property>
  <property fmtid="{D5CDD505-2E9C-101B-9397-08002B2CF9AE}" pid="6" name="Business Function">
    <vt:lpwstr>2;#Investments|cbc6b74a-15b1-4650-959e-e21378213cda</vt:lpwstr>
  </property>
</Properties>
</file>